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B8A26D-E8BB-FDC1-8D3B-51D4B08B68A9}" v="11" dt="2023-05-18T03:38:50.595"/>
    <p1510:client id="{C5F68293-E0E5-F0E8-822C-7B0C0C259F5D}" v="1229" dt="2023-05-17T21:21:33.301"/>
    <p1510:client id="{FD58A2A3-6F89-4A88-BC8B-CE59FA765DF4}" v="301" dt="2023-05-17T20:10:16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65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3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04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4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9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81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57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0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2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5/17/2023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77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pandas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www.kaggle.com/datasets/mirzahasnine/heart-disease-dataset?datasetId=2990194&amp;sortBy=voteCou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seaborn/" TargetMode="External"/><Relationship Id="rId5" Type="http://schemas.openxmlformats.org/officeDocument/2006/relationships/hyperlink" Target="https://pypi.org/project/matplotlib/" TargetMode="External"/><Relationship Id="rId4" Type="http://schemas.openxmlformats.org/officeDocument/2006/relationships/hyperlink" Target="https://pypi.org/project/numpy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569" y="1436205"/>
            <a:ext cx="3936275" cy="2201501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cs typeface="Calibri Light"/>
              </a:rPr>
              <a:t>Exploratory Data Analysis To Predict The Disease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9360"/>
            <a:ext cx="3048000" cy="129170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cs typeface="Calibri"/>
              </a:rPr>
              <a:t>Project Members</a:t>
            </a:r>
          </a:p>
          <a:p>
            <a:pPr algn="ctr">
              <a:lnSpc>
                <a:spcPct val="120000"/>
              </a:lnSpc>
            </a:pPr>
            <a:r>
              <a:rPr lang="en-US" sz="1200" b="1" dirty="0">
                <a:cs typeface="Calibri"/>
              </a:rPr>
              <a:t>Muhammad Haseeb Ishaq  2021389</a:t>
            </a:r>
          </a:p>
          <a:p>
            <a:pPr algn="ctr">
              <a:lnSpc>
                <a:spcPct val="120000"/>
              </a:lnSpc>
            </a:pPr>
            <a:r>
              <a:rPr lang="en-US" sz="1200" b="1" dirty="0">
                <a:cs typeface="Calibri"/>
              </a:rPr>
              <a:t>Muhammad Ramiz Saud      2021435</a:t>
            </a:r>
            <a:endParaRPr lang="en-US" sz="1200" b="1"/>
          </a:p>
          <a:p>
            <a:pPr algn="ctr">
              <a:lnSpc>
                <a:spcPct val="120000"/>
              </a:lnSpc>
            </a:pPr>
            <a:r>
              <a:rPr lang="en-US" sz="1200" b="1" dirty="0">
                <a:cs typeface="Calibri"/>
              </a:rPr>
              <a:t>Muhammad Babar Ayyaz     2021362</a:t>
            </a:r>
            <a:endParaRPr lang="en-US" sz="1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10113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In A Lab">
            <a:extLst>
              <a:ext uri="{FF2B5EF4-FFF2-40B4-BE49-F238E27FC236}">
                <a16:creationId xmlns:a16="http://schemas.microsoft.com/office/drawing/2014/main" id="{1F5280C3-5EC3-1F7E-A91A-209346EAE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50" b="6250"/>
          <a:stretch/>
        </p:blipFill>
        <p:spPr>
          <a:xfrm>
            <a:off x="6858000" y="4626194"/>
            <a:ext cx="78828" cy="8868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562E51CF-7919-4F86-BE5E-3AA615A8E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745" y="-4789"/>
            <a:ext cx="6119647" cy="68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184DF83-39E6-4BDC-9E23-17F25AB44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336BD-9215-0D8D-F164-038D6D32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1"/>
            <a:ext cx="4229100" cy="1141004"/>
          </a:xfrm>
        </p:spPr>
        <p:txBody>
          <a:bodyPr>
            <a:normAutofit/>
          </a:bodyPr>
          <a:lstStyle/>
          <a:p>
            <a:r>
              <a:rPr lang="en-US" sz="2600" dirty="0"/>
              <a:t>Introduction &amp;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6C2BF-41F6-03E5-4400-34B9DA99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83069"/>
            <a:ext cx="4229100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500" dirty="0">
                <a:ea typeface="+mn-lt"/>
                <a:cs typeface="+mn-lt"/>
              </a:rPr>
              <a:t>Heart strokes are a significant public health concern, with a high prevalence and severe health consequences.</a:t>
            </a:r>
            <a:endParaRPr lang="en-US" sz="1500" dirty="0"/>
          </a:p>
          <a:p>
            <a:pPr>
              <a:lnSpc>
                <a:spcPct val="120000"/>
              </a:lnSpc>
            </a:pPr>
            <a:r>
              <a:rPr lang="en-US" sz="1500" dirty="0">
                <a:ea typeface="+mn-lt"/>
                <a:cs typeface="+mn-lt"/>
              </a:rPr>
              <a:t>Early detection followed by prevention helps in reducing the risk.</a:t>
            </a:r>
          </a:p>
          <a:p>
            <a:pPr>
              <a:lnSpc>
                <a:spcPct val="120000"/>
              </a:lnSpc>
            </a:pPr>
            <a:r>
              <a:rPr lang="en-US" sz="1500" dirty="0"/>
              <a:t>Performed EDA for this disease prediction at early stages.</a:t>
            </a:r>
            <a:br>
              <a:rPr lang="en-US" sz="1500" dirty="0"/>
            </a:br>
            <a:endParaRPr lang="en-US" sz="1500" dirty="0"/>
          </a:p>
          <a:p>
            <a:pPr>
              <a:lnSpc>
                <a:spcPct val="120000"/>
              </a:lnSpc>
            </a:pPr>
            <a:endParaRPr lang="en-US" sz="1500"/>
          </a:p>
          <a:p>
            <a:pPr>
              <a:lnSpc>
                <a:spcPct val="120000"/>
              </a:lnSpc>
            </a:pPr>
            <a:endParaRPr lang="en-US" sz="1500"/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766FBA36-A7FF-6A43-8D7C-13931C76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8"/>
          <a:stretch/>
        </p:blipFill>
        <p:spPr>
          <a:xfrm>
            <a:off x="6096000" y="10"/>
            <a:ext cx="6096000" cy="3427389"/>
          </a:xfrm>
          <a:prstGeom prst="rect">
            <a:avLst/>
          </a:prstGeom>
        </p:spPr>
      </p:pic>
      <p:pic>
        <p:nvPicPr>
          <p:cNvPr id="19" name="Picture 18" descr="Stethoscope">
            <a:extLst>
              <a:ext uri="{FF2B5EF4-FFF2-40B4-BE49-F238E27FC236}">
                <a16:creationId xmlns:a16="http://schemas.microsoft.com/office/drawing/2014/main" id="{BA36E9AD-D426-5BA8-5C22-15EC797A0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47"/>
          <a:stretch/>
        </p:blipFill>
        <p:spPr>
          <a:xfrm>
            <a:off x="6096000" y="3429000"/>
            <a:ext cx="6096000" cy="34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35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F62BA-5C50-508A-8BDF-FB409FDFB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4991103" cy="1141004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1293E-BC5E-61CC-9EE3-260B17B29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7" y="2286000"/>
            <a:ext cx="4991103" cy="38099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Used Pandas, Matplotlib, Seaborn, </a:t>
            </a:r>
            <a:r>
              <a:rPr lang="en-US" dirty="0" err="1"/>
              <a:t>Numpy</a:t>
            </a:r>
            <a:r>
              <a:rPr lang="en-US" dirty="0"/>
              <a:t> and Math libraries.</a:t>
            </a:r>
          </a:p>
          <a:p>
            <a:r>
              <a:rPr lang="en-US" dirty="0"/>
              <a:t>Preprocessing of data.</a:t>
            </a:r>
          </a:p>
          <a:p>
            <a:r>
              <a:rPr lang="en-US" dirty="0"/>
              <a:t>Visualized each feature/ column of dataset.</a:t>
            </a:r>
          </a:p>
          <a:p>
            <a:r>
              <a:rPr lang="en-US" dirty="0"/>
              <a:t>Box plot, Bar chart, Histogram , Pie chart etc.</a:t>
            </a:r>
          </a:p>
          <a:p>
            <a:r>
              <a:rPr lang="en-US" dirty="0"/>
              <a:t>Found the correlation between different columns of dataset.</a:t>
            </a:r>
          </a:p>
          <a:p>
            <a:r>
              <a:rPr lang="en-US" dirty="0"/>
              <a:t>Mapping results on heat map.</a:t>
            </a:r>
          </a:p>
          <a:p>
            <a:r>
              <a:rPr lang="en-US" dirty="0"/>
              <a:t>Inferring the results.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8FAD567-71B4-D29F-D9DA-AD7E8D8C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1093298"/>
            <a:ext cx="4577976" cy="498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1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574A7-1169-858F-53C6-01EC963C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4991103" cy="1141004"/>
          </a:xfrm>
        </p:spPr>
        <p:txBody>
          <a:bodyPr>
            <a:normAutofit/>
          </a:bodyPr>
          <a:lstStyle/>
          <a:p>
            <a:r>
              <a:rPr lang="en-US"/>
              <a:t>Brief details of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9EE18-D0F5-2CC0-1081-890728765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7" y="2286000"/>
            <a:ext cx="4991103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"heart_disease.csv"</a:t>
            </a:r>
          </a:p>
          <a:p>
            <a:r>
              <a:rPr lang="en-US"/>
              <a:t>Famous dataset of 1988.</a:t>
            </a:r>
          </a:p>
          <a:p>
            <a:r>
              <a:rPr lang="en-US"/>
              <a:t>Dataset contains both, discrete and continuous values.</a:t>
            </a:r>
          </a:p>
          <a:p>
            <a:r>
              <a:rPr lang="en-US"/>
              <a:t>Contains 16 columns and 3656 row entries.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378A5BB-57CF-E67C-5794-B106E31F8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2" b="2"/>
          <a:stretch/>
        </p:blipFill>
        <p:spPr>
          <a:xfrm>
            <a:off x="6858001" y="1140011"/>
            <a:ext cx="4577976" cy="45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4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0DB48-F9E7-7BC3-6DDF-D72CB521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4991103" cy="1141004"/>
          </a:xfrm>
        </p:spPr>
        <p:txBody>
          <a:bodyPr>
            <a:normAutofit/>
          </a:bodyPr>
          <a:lstStyle/>
          <a:p>
            <a:r>
              <a:rPr lang="en-US" dirty="0"/>
              <a:t>Results &amp; Discussion (Significance)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6150F-0120-EB16-77C8-C9D824AE4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7" y="2286000"/>
            <a:ext cx="4991103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With the help of several facts and figures, desired goal is achieved.</a:t>
            </a:r>
          </a:p>
          <a:p>
            <a:r>
              <a:rPr lang="en-US" dirty="0"/>
              <a:t>Some most significant assumptions could be seen by graphical output.</a:t>
            </a:r>
          </a:p>
          <a:p>
            <a:r>
              <a:rPr lang="en-US" dirty="0"/>
              <a:t>More number of males experience heart stroke as compared to females.</a:t>
            </a:r>
          </a:p>
          <a:p>
            <a:r>
              <a:rPr lang="en-US" dirty="0"/>
              <a:t>Similarly, the greater the age of the person, more are the chances of him to experience the heart stroke.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35E311E-1CA3-E8C2-DAC0-DC5EBC3F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1260184"/>
            <a:ext cx="4577976" cy="43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0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3B35C9-1712-4893-BAD9-6827E614F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9D73A-D758-849A-0116-34CF4A4F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5342795" cy="11410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ea typeface="+mj-lt"/>
                <a:cs typeface="+mj-lt"/>
              </a:rPr>
              <a:t>RESULTS &amp; DISCUSSION (SIGNIFICANCE) cont'd...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042A5-A023-8993-F796-418DF229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7" y="2259698"/>
            <a:ext cx="5342794" cy="38363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Greater the BMI of a person, more are his chances to get this disease.</a:t>
            </a:r>
          </a:p>
          <a:p>
            <a:r>
              <a:rPr lang="en-US" dirty="0"/>
              <a:t>According to our dataset, the persons without diabetes have more chances to catch this illness than those who are diabetic.</a:t>
            </a:r>
          </a:p>
          <a:p>
            <a:r>
              <a:rPr lang="en-US" dirty="0"/>
              <a:t>The number of cigarettes smoked in a day also impacts the probability of catching the disease in a manner of positive correlation.</a:t>
            </a:r>
          </a:p>
          <a:p>
            <a:endParaRPr lang="en-US" dirty="0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CAB9D88-A5BF-5650-28C8-9204B3555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1" b="-4"/>
          <a:stretch/>
        </p:blipFill>
        <p:spPr>
          <a:xfrm>
            <a:off x="7604204" y="-3"/>
            <a:ext cx="4587796" cy="2294492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7E39C59-85DC-0FB2-57ED-9A15A9D56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0" b="-3"/>
          <a:stretch/>
        </p:blipFill>
        <p:spPr>
          <a:xfrm>
            <a:off x="7604204" y="2255080"/>
            <a:ext cx="4587796" cy="2280547"/>
          </a:xfrm>
          <a:prstGeom prst="rect">
            <a:avLst/>
          </a:prstGeom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ACA2335-2C99-A32A-EF3E-E7F35545D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2" r="3253"/>
          <a:stretch/>
        </p:blipFill>
        <p:spPr>
          <a:xfrm>
            <a:off x="7604204" y="4575046"/>
            <a:ext cx="4587796" cy="22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7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6D9D-59AE-104C-C284-E26A521D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762001"/>
            <a:ext cx="5008696" cy="1141004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AE72C-DBD7-A6FE-22DE-E9A997D81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59698"/>
            <a:ext cx="4548670" cy="38363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Dataset: </a:t>
            </a:r>
            <a:r>
              <a:rPr lang="en-US" sz="1700">
                <a:ea typeface="+mn-lt"/>
                <a:cs typeface="+mn-lt"/>
              </a:rPr>
              <a:t> </a:t>
            </a:r>
            <a:r>
              <a:rPr lang="en-US" sz="1700">
                <a:ea typeface="+mn-lt"/>
                <a:cs typeface="+mn-lt"/>
                <a:hlinkClick r:id="rId2"/>
              </a:rPr>
              <a:t>https://www.kaggle.com/datasets/mirzahasnine/heart-disease-dataset?datasetId=2990194&amp;sortBy=voteCount</a:t>
            </a:r>
            <a:endParaRPr lang="en-US" sz="1700">
              <a:ea typeface="+mn-lt"/>
              <a:cs typeface="+mn-lt"/>
            </a:endParaRPr>
          </a:p>
          <a:p>
            <a:r>
              <a:rPr lang="en-US" sz="1700"/>
              <a:t>Pandas: </a:t>
            </a:r>
            <a:r>
              <a:rPr lang="en-US" sz="1700">
                <a:ea typeface="+mn-lt"/>
                <a:cs typeface="+mn-lt"/>
                <a:hlinkClick r:id="rId3"/>
              </a:rPr>
              <a:t>https://pypi.org/project/pandas/</a:t>
            </a:r>
            <a:r>
              <a:rPr lang="en-US" sz="1700">
                <a:ea typeface="+mn-lt"/>
                <a:cs typeface="+mn-lt"/>
              </a:rPr>
              <a:t> </a:t>
            </a:r>
          </a:p>
          <a:p>
            <a:r>
              <a:rPr lang="en-US" sz="1700" err="1"/>
              <a:t>Numpy</a:t>
            </a:r>
            <a:r>
              <a:rPr lang="en-US" sz="1700"/>
              <a:t>: </a:t>
            </a:r>
            <a:r>
              <a:rPr lang="en-US" sz="1700">
                <a:ea typeface="+mn-lt"/>
                <a:cs typeface="+mn-lt"/>
                <a:hlinkClick r:id="rId4"/>
              </a:rPr>
              <a:t>https://pypi.org/project/numpy/</a:t>
            </a:r>
            <a:r>
              <a:rPr lang="en-US" sz="1700">
                <a:ea typeface="+mn-lt"/>
                <a:cs typeface="+mn-lt"/>
              </a:rPr>
              <a:t> </a:t>
            </a:r>
          </a:p>
          <a:p>
            <a:r>
              <a:rPr lang="en-US" sz="1700"/>
              <a:t>Matplotlib: </a:t>
            </a:r>
            <a:r>
              <a:rPr lang="en-US" sz="1700">
                <a:ea typeface="+mn-lt"/>
                <a:cs typeface="+mn-lt"/>
                <a:hlinkClick r:id="rId5"/>
              </a:rPr>
              <a:t>https://pypi.org/project/matplotlib/</a:t>
            </a:r>
            <a:r>
              <a:rPr lang="en-US" sz="1700">
                <a:ea typeface="+mn-lt"/>
                <a:cs typeface="+mn-lt"/>
              </a:rPr>
              <a:t> </a:t>
            </a:r>
          </a:p>
          <a:p>
            <a:r>
              <a:rPr lang="en-US" sz="1700"/>
              <a:t>Seaborn: </a:t>
            </a:r>
            <a:r>
              <a:rPr lang="en-US" sz="1700">
                <a:ea typeface="+mn-lt"/>
                <a:cs typeface="+mn-lt"/>
                <a:hlinkClick r:id="rId6"/>
              </a:rPr>
              <a:t>https://pypi.org/project/seaborn/</a:t>
            </a:r>
            <a:r>
              <a:rPr lang="en-US" sz="1700">
                <a:ea typeface="+mn-lt"/>
                <a:cs typeface="+mn-lt"/>
              </a:rPr>
              <a:t> </a:t>
            </a:r>
            <a:endParaRPr lang="en-US" sz="170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E3739C26-274E-D24C-B042-A40EC459C9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639965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3845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8DB85E2-4179-4550-916E-9377FE0C7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CAA7B-39C1-3657-1F46-005B99B9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170714"/>
            <a:ext cx="9238434" cy="1099456"/>
          </a:xfrm>
        </p:spPr>
        <p:txBody>
          <a:bodyPr anchor="t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4644-0A6F-92F9-2A48-0373DD2DA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782473"/>
            <a:ext cx="8476434" cy="333460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    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B26396-3476-4B52-8CF4-01F3D246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840303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719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PortalVTI</vt:lpstr>
      <vt:lpstr>Exploratory Data Analysis To Predict The Disease</vt:lpstr>
      <vt:lpstr>Introduction &amp; Problem Statement</vt:lpstr>
      <vt:lpstr>Methodology</vt:lpstr>
      <vt:lpstr>Brief details of dataset</vt:lpstr>
      <vt:lpstr>Results &amp; Discussion (Significance)</vt:lpstr>
      <vt:lpstr>RESULTS &amp; DISCUSSION (SIGNIFICANCE) cont'd...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345</cp:revision>
  <dcterms:created xsi:type="dcterms:W3CDTF">2023-05-17T19:20:52Z</dcterms:created>
  <dcterms:modified xsi:type="dcterms:W3CDTF">2023-05-18T03:41:24Z</dcterms:modified>
</cp:coreProperties>
</file>